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8"/>
  </p:notesMasterIdLst>
  <p:sldIdLst>
    <p:sldId id="955" r:id="rId5"/>
    <p:sldId id="8358" r:id="rId6"/>
    <p:sldId id="8375" r:id="rId7"/>
    <p:sldId id="8376" r:id="rId8"/>
    <p:sldId id="8377" r:id="rId9"/>
    <p:sldId id="8378" r:id="rId10"/>
    <p:sldId id="8379" r:id="rId11"/>
    <p:sldId id="8380" r:id="rId12"/>
    <p:sldId id="8373" r:id="rId13"/>
    <p:sldId id="8374" r:id="rId14"/>
    <p:sldId id="8366" r:id="rId15"/>
    <p:sldId id="8381" r:id="rId16"/>
    <p:sldId id="835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46" autoAdjust="0"/>
    <p:restoredTop sz="94621"/>
  </p:normalViewPr>
  <p:slideViewPr>
    <p:cSldViewPr snapToGrid="0" snapToObjects="1">
      <p:cViewPr>
        <p:scale>
          <a:sx n="100" d="100"/>
          <a:sy n="100" d="100"/>
        </p:scale>
        <p:origin x="1392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74305-7B4D-384F-AAA4-DBD3C02266E5}" type="datetimeFigureOut">
              <a:rPr lang="en-US" smtClean="0"/>
              <a:t>2/9/2024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AE6C1-45B1-9C45-A706-E70E869A5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7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/>
          <p:cNvSpPr>
            <a:spLocks noGrp="1"/>
          </p:cNvSpPr>
          <p:nvPr>
            <p:ph type="pic" sz="quarter" idx="14"/>
          </p:nvPr>
        </p:nvSpPr>
        <p:spPr>
          <a:xfrm>
            <a:off x="468000" y="0"/>
            <a:ext cx="11253600" cy="6156000"/>
          </a:xfrm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80000" y="-1"/>
            <a:ext cx="5040000" cy="2592000"/>
          </a:xfrm>
          <a:solidFill>
            <a:schemeClr val="tx2"/>
          </a:solidFill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/>
            </a:r>
            <a:br>
              <a:rPr lang="en-US" noProof="0" dirty="0"/>
            </a:b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09737"/>
          </a:xfrm>
          <a:solidFill>
            <a:srgbClr val="9D9D9D"/>
          </a:solidFill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69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4" name="Diagrammplatzhalter 8"/>
          <p:cNvSpPr>
            <a:spLocks noGrp="1"/>
          </p:cNvSpPr>
          <p:nvPr>
            <p:ph type="chart" sz="quarter" idx="17"/>
          </p:nvPr>
        </p:nvSpPr>
        <p:spPr>
          <a:xfrm>
            <a:off x="64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672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hart larg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8100000" cy="406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6360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 large + cap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468000" y="5940000"/>
            <a:ext cx="11244575" cy="234744"/>
          </a:xfrm>
        </p:spPr>
        <p:txBody>
          <a:bodyPr>
            <a:noAutofit/>
          </a:bodyPr>
          <a:lstStyle>
            <a:lvl1pPr>
              <a:defRPr sz="1400"/>
            </a:lvl1pPr>
            <a:lvl2pPr marL="0" indent="0">
              <a:buNone/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8"/>
          </p:nvPr>
        </p:nvSpPr>
        <p:spPr>
          <a:xfrm>
            <a:off x="460375" y="540000"/>
            <a:ext cx="11261725" cy="1875385"/>
          </a:xfrm>
        </p:spPr>
        <p:txBody>
          <a:bodyPr/>
          <a:lstStyle/>
          <a:p>
            <a:pPr lvl="0"/>
            <a:r>
              <a:rPr kumimoji="1" lang="en-US" altLang="ja-JP" noProof="0"/>
              <a:t>Edit Master text styles</a:t>
            </a:r>
          </a:p>
          <a:p>
            <a:pPr lvl="1"/>
            <a:r>
              <a:rPr kumimoji="1" lang="en-US" altLang="ja-JP" noProof="0"/>
              <a:t>Second level</a:t>
            </a:r>
          </a:p>
          <a:p>
            <a:pPr lvl="2"/>
            <a:r>
              <a:rPr kumimoji="1" lang="en-US" altLang="ja-JP" noProof="0"/>
              <a:t>Third level</a:t>
            </a:r>
          </a:p>
          <a:p>
            <a:pPr lvl="3"/>
            <a:r>
              <a:rPr kumimoji="1" lang="en-US" altLang="ja-JP" noProof="0"/>
              <a:t>Fourth level</a:t>
            </a:r>
          </a:p>
          <a:p>
            <a:pPr lvl="4"/>
            <a:r>
              <a:rPr kumimoji="1" lang="en-US" altLang="ja-JP" noProof="0"/>
              <a:t>Fifth level</a:t>
            </a:r>
            <a:endParaRPr kumimoji="1" lang="en-US" noProof="0" dirty="0"/>
          </a:p>
        </p:txBody>
      </p:sp>
    </p:spTree>
    <p:extLst>
      <p:ext uri="{BB962C8B-B14F-4D97-AF65-F5344CB8AC3E}">
        <p14:creationId xmlns:p14="http://schemas.microsoft.com/office/powerpoint/2010/main" val="374214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 Charts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5" name="Diagrammplatzhalter 8"/>
          <p:cNvSpPr>
            <a:spLocks noGrp="1"/>
          </p:cNvSpPr>
          <p:nvPr>
            <p:ph type="chart" sz="quarter" idx="18"/>
          </p:nvPr>
        </p:nvSpPr>
        <p:spPr>
          <a:xfrm>
            <a:off x="5220000" y="1692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6" name="Diagrammplatzhalter 8"/>
          <p:cNvSpPr>
            <a:spLocks noGrp="1"/>
          </p:cNvSpPr>
          <p:nvPr>
            <p:ph type="chart" sz="quarter" idx="19"/>
          </p:nvPr>
        </p:nvSpPr>
        <p:spPr>
          <a:xfrm>
            <a:off x="1080000" y="3996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7" name="Diagrammplatzhalter 8"/>
          <p:cNvSpPr>
            <a:spLocks noGrp="1"/>
          </p:cNvSpPr>
          <p:nvPr>
            <p:ph type="chart" sz="quarter" idx="20"/>
          </p:nvPr>
        </p:nvSpPr>
        <p:spPr>
          <a:xfrm>
            <a:off x="5220000" y="3996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23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abl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0" name="Tabellenplatzhalter 8"/>
          <p:cNvSpPr>
            <a:spLocks noGrp="1"/>
          </p:cNvSpPr>
          <p:nvPr>
            <p:ph type="tbl" sz="quarter" idx="18"/>
          </p:nvPr>
        </p:nvSpPr>
        <p:spPr>
          <a:xfrm>
            <a:off x="1079997" y="1800000"/>
            <a:ext cx="8100000" cy="4248000"/>
          </a:xfrm>
        </p:spPr>
        <p:txBody>
          <a:bodyPr/>
          <a:lstStyle/>
          <a:p>
            <a:r>
              <a:rPr lang="en-US" altLang="ja-JP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2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468000" y="540000"/>
            <a:ext cx="11253600" cy="5616000"/>
          </a:xfrm>
          <a:blipFill>
            <a:blip r:embed="rId2"/>
            <a:stretch>
              <a:fillRect/>
            </a:stretch>
          </a:blip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1500237"/>
          </a:xfrm>
          <a:solidFill>
            <a:schemeClr val="tx2"/>
          </a:solidFill>
        </p:spPr>
        <p:txBody>
          <a:bodyPr wrap="square" lIns="252000" tIns="180000" rIns="180000" bIns="180000">
            <a:spAutoFit/>
          </a:bodyPr>
          <a:lstStyle>
            <a:lvl1pPr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73950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479376" y="540000"/>
            <a:ext cx="11253600" cy="561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1500237"/>
          </a:xfrm>
          <a:solidFill>
            <a:schemeClr val="tx2"/>
          </a:solidFill>
        </p:spPr>
        <p:txBody>
          <a:bodyPr lIns="252000" tIns="180000" rIns="180000" bIns="180000">
            <a:spAutoFit/>
          </a:bodyPr>
          <a:lstStyle>
            <a:lvl1pPr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54361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468000" y="540000"/>
            <a:ext cx="11253600" cy="561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080000" y="1800000"/>
            <a:ext cx="5280000" cy="318549"/>
          </a:xfrm>
        </p:spPr>
        <p:txBody>
          <a:bodyPr wrap="square">
            <a:spAutoFit/>
          </a:bodyPr>
          <a:lstStyle>
            <a:lvl1pPr>
              <a:spcAft>
                <a:spcPts val="0"/>
              </a:spcAft>
              <a:defRPr sz="1800" b="1" cap="none" baseline="0">
                <a:solidFill>
                  <a:schemeClr val="bg1"/>
                </a:solidFill>
                <a:latin typeface="+mj-lt"/>
              </a:defRPr>
            </a:lvl1pPr>
            <a:lvl2pPr>
              <a:defRPr sz="1100" b="1" cap="all" baseline="0">
                <a:latin typeface="+mj-lt"/>
              </a:defRPr>
            </a:lvl2pPr>
            <a:lvl3pPr>
              <a:defRPr sz="1100" b="1" cap="all" baseline="0">
                <a:latin typeface="+mj-lt"/>
              </a:defRPr>
            </a:lvl3pPr>
            <a:lvl4pPr>
              <a:defRPr sz="1100" b="1" cap="all" baseline="0">
                <a:latin typeface="+mj-lt"/>
              </a:defRPr>
            </a:lvl4pPr>
            <a:lvl5pPr>
              <a:defRPr sz="1100" b="1" cap="all" baseline="0"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1080000" y="1268760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933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行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>
          <a:xfrm>
            <a:off x="425285" y="44624"/>
            <a:ext cx="11697231" cy="8640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ja-JP" altLang="en-US" dirty="0">
                <a:latin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5760000" y="6527594"/>
            <a:ext cx="672075" cy="123111"/>
          </a:xfrm>
        </p:spPr>
        <p:txBody>
          <a:bodyPr/>
          <a:lstStyle/>
          <a:p>
            <a:fld id="{548541E4-6DD0-4843-9057-9F14784515E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282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468000" y="0"/>
            <a:ext cx="11253600" cy="615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80000" y="-1"/>
            <a:ext cx="5040000" cy="2592000"/>
          </a:xfrm>
          <a:solidFill>
            <a:schemeClr val="tx2"/>
          </a:solidFill>
        </p:spPr>
        <p:txBody>
          <a:bodyPr lIns="252000" tIns="252000" rIns="180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/>
            </a:r>
            <a:br>
              <a:rPr lang="en-US" noProof="0" dirty="0"/>
            </a:b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09737"/>
          </a:xfrm>
          <a:solidFill>
            <a:schemeClr val="bg1"/>
          </a:solidFill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7301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852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283154"/>
          </a:xfrm>
          <a:ln>
            <a:noFill/>
          </a:ln>
        </p:spPr>
        <p:txBody>
          <a:bodyPr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6810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1887696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814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30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756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5" name="Bildplatzhalter 3"/>
          <p:cNvSpPr>
            <a:spLocks noGrp="1"/>
          </p:cNvSpPr>
          <p:nvPr>
            <p:ph type="pic" sz="quarter" idx="15"/>
          </p:nvPr>
        </p:nvSpPr>
        <p:spPr>
          <a:xfrm>
            <a:off x="6300000" y="1800000"/>
            <a:ext cx="5400000" cy="4248000"/>
          </a:xfrm>
          <a:ln w="6350">
            <a:noFill/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643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6300000" y="1800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6" name="Bildplatzhalter 3"/>
          <p:cNvSpPr>
            <a:spLocks noGrp="1"/>
          </p:cNvSpPr>
          <p:nvPr>
            <p:ph type="pic" sz="quarter" idx="16"/>
          </p:nvPr>
        </p:nvSpPr>
        <p:spPr>
          <a:xfrm>
            <a:off x="9072352" y="1800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7" name="Bildplatzhalter 3"/>
          <p:cNvSpPr>
            <a:spLocks noGrp="1"/>
          </p:cNvSpPr>
          <p:nvPr>
            <p:ph type="pic" sz="quarter" idx="17"/>
          </p:nvPr>
        </p:nvSpPr>
        <p:spPr>
          <a:xfrm>
            <a:off x="6300000" y="3924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8" name="Bildplatzhalter 3"/>
          <p:cNvSpPr>
            <a:spLocks noGrp="1"/>
          </p:cNvSpPr>
          <p:nvPr>
            <p:ph type="pic" sz="quarter" idx="18"/>
          </p:nvPr>
        </p:nvSpPr>
        <p:spPr>
          <a:xfrm>
            <a:off x="9072352" y="3924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50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larg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0" name="Bildplatzhalter 8"/>
          <p:cNvSpPr>
            <a:spLocks noGrp="1"/>
          </p:cNvSpPr>
          <p:nvPr>
            <p:ph type="pic" sz="quarter" idx="18"/>
          </p:nvPr>
        </p:nvSpPr>
        <p:spPr>
          <a:xfrm>
            <a:off x="1080000" y="1800000"/>
            <a:ext cx="8100000" cy="4248000"/>
          </a:xfrm>
        </p:spPr>
        <p:txBody>
          <a:bodyPr lIns="144000" tIns="144000">
            <a:no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34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iagrammplatzhalter 8"/>
          <p:cNvSpPr>
            <a:spLocks noGrp="1"/>
          </p:cNvSpPr>
          <p:nvPr>
            <p:ph type="chart" sz="quarter" idx="17"/>
          </p:nvPr>
        </p:nvSpPr>
        <p:spPr>
          <a:xfrm>
            <a:off x="64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46349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492801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000" y="1800000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13" name="Textfeld 7"/>
          <p:cNvSpPr txBox="1"/>
          <p:nvPr/>
        </p:nvSpPr>
        <p:spPr>
          <a:xfrm>
            <a:off x="468000" y="6544800"/>
            <a:ext cx="251030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© 201</a:t>
            </a:r>
            <a:r>
              <a:rPr lang="en-US" altLang="ja-JP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9</a:t>
            </a:r>
            <a:r>
              <a:rPr lang="en-US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 Renesas Electronics Corporation. All rights reserved. </a:t>
            </a:r>
            <a:endParaRPr lang="en-US" sz="8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6" name="Gerade Verbindung 15"/>
          <p:cNvCxnSpPr/>
          <p:nvPr/>
        </p:nvCxnSpPr>
        <p:spPr>
          <a:xfrm>
            <a:off x="468000" y="6336000"/>
            <a:ext cx="11253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 descr="RENESAS+Tagline.png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6400235"/>
            <a:ext cx="3092559" cy="341133"/>
          </a:xfrm>
          <a:prstGeom prst="rect">
            <a:avLst/>
          </a:prstGeom>
        </p:spPr>
      </p:pic>
      <p:sp>
        <p:nvSpPr>
          <p:cNvPr id="8" name="Rechteck 9">
            <a:extLst>
              <a:ext uri="{FF2B5EF4-FFF2-40B4-BE49-F238E27FC236}">
                <a16:creationId xmlns:a16="http://schemas.microsoft.com/office/drawing/2014/main" id="{29F131B3-70D8-4212-9318-49432C1DE818}"/>
              </a:ext>
            </a:extLst>
          </p:cNvPr>
          <p:cNvSpPr/>
          <p:nvPr userDrawn="1"/>
        </p:nvSpPr>
        <p:spPr>
          <a:xfrm>
            <a:off x="2999656" y="6489860"/>
            <a:ext cx="1531100" cy="20171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i="0" u="none" strike="noStrike" kern="1200" baseline="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RENESAS CONFIDENTIAL</a:t>
            </a:r>
            <a:endParaRPr lang="en-US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928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90">
          <p15:clr>
            <a:srgbClr val="F26B43"/>
          </p15:clr>
        </p15:guide>
        <p15:guide id="2" pos="676">
          <p15:clr>
            <a:srgbClr val="F26B43"/>
          </p15:clr>
        </p15:guide>
        <p15:guide id="3" pos="3841">
          <p15:clr>
            <a:srgbClr val="F26B43"/>
          </p15:clr>
        </p15:guide>
        <p15:guide id="4" pos="7378">
          <p15:clr>
            <a:srgbClr val="F26B43"/>
          </p15:clr>
        </p15:guide>
        <p15:guide id="5" pos="628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tdichip.com/FTSupport.htm" TargetMode="External"/><Relationship Id="rId2" Type="http://schemas.openxmlformats.org/officeDocument/2006/relationships/hyperlink" Target="https://www.ftdichip.com/Drivers/CDM/CDM21228_Setup.zip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/>
              <a:t>SATCOM Receive BEAMFORMER </a:t>
            </a:r>
            <a:r>
              <a:rPr lang="en-US" dirty="0" smtClean="0"/>
              <a:t>F62x2</a:t>
            </a:r>
            <a:endParaRPr lang="en-US" dirty="0"/>
          </a:p>
          <a:p>
            <a:r>
              <a:rPr lang="en-US" dirty="0" smtClean="0"/>
              <a:t>MATLAB </a:t>
            </a:r>
            <a:r>
              <a:rPr lang="en-US" dirty="0"/>
              <a:t>Driver Quick Start Guide</a:t>
            </a:r>
            <a:endParaRPr lang="en-US" altLang="ja-JP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71292"/>
          </a:xfrm>
        </p:spPr>
        <p:txBody>
          <a:bodyPr/>
          <a:lstStyle/>
          <a:p>
            <a:r>
              <a:rPr lang="en-US" sz="2000" b="1" dirty="0" smtClean="0">
                <a:solidFill>
                  <a:prstClr val="white"/>
                </a:solidFill>
              </a:rPr>
              <a:t>2024 FEBRUARY 9</a:t>
            </a:r>
            <a:endParaRPr lang="en-US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8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10</a:t>
            </a:fld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8516" y="102225"/>
            <a:ext cx="9001125" cy="455613"/>
          </a:xfrm>
        </p:spPr>
        <p:txBody>
          <a:bodyPr/>
          <a:lstStyle/>
          <a:p>
            <a:r>
              <a:rPr lang="en-US" dirty="0" smtClean="0"/>
              <a:t>USB Interface board schematic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971" y="790493"/>
            <a:ext cx="7482709" cy="548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60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11</a:t>
            </a:fld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8000" y="110537"/>
            <a:ext cx="9001125" cy="455613"/>
          </a:xfrm>
        </p:spPr>
        <p:txBody>
          <a:bodyPr/>
          <a:lstStyle/>
          <a:p>
            <a:r>
              <a:rPr lang="en-US" dirty="0" smtClean="0"/>
              <a:t>F6212 Evaluation </a:t>
            </a:r>
            <a:r>
              <a:rPr lang="en-US" dirty="0" smtClean="0"/>
              <a:t>board schematic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8"/>
          </p:nvPr>
        </p:nvPicPr>
        <p:blipFill>
          <a:blip r:embed="rId2"/>
          <a:stretch>
            <a:fillRect/>
          </a:stretch>
        </p:blipFill>
        <p:spPr>
          <a:xfrm>
            <a:off x="2301262" y="566150"/>
            <a:ext cx="7553938" cy="5698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2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8000" y="110537"/>
            <a:ext cx="9001125" cy="455613"/>
          </a:xfrm>
        </p:spPr>
        <p:txBody>
          <a:bodyPr/>
          <a:lstStyle/>
          <a:p>
            <a:r>
              <a:rPr lang="en-US" dirty="0" smtClean="0"/>
              <a:t>F6222 Evaluation </a:t>
            </a:r>
            <a:r>
              <a:rPr lang="en-US" dirty="0" smtClean="0"/>
              <a:t>board schematic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8"/>
          </p:nvPr>
        </p:nvPicPr>
        <p:blipFill>
          <a:blip r:embed="rId2"/>
          <a:stretch>
            <a:fillRect/>
          </a:stretch>
        </p:blipFill>
        <p:spPr>
          <a:xfrm>
            <a:off x="2153135" y="566150"/>
            <a:ext cx="7595390" cy="572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29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80000" y="1800000"/>
            <a:ext cx="5280000" cy="300339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2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10385782" cy="3274743"/>
          </a:xfrm>
        </p:spPr>
        <p:txBody>
          <a:bodyPr/>
          <a:lstStyle/>
          <a:p>
            <a:r>
              <a:rPr lang="en-US" dirty="0" smtClean="0"/>
              <a:t>Renesas developed </a:t>
            </a:r>
            <a:r>
              <a:rPr lang="en-US" dirty="0"/>
              <a:t>the </a:t>
            </a:r>
            <a:r>
              <a:rPr lang="en-US" dirty="0" smtClean="0"/>
              <a:t>F62x2 </a:t>
            </a:r>
            <a:r>
              <a:rPr lang="en-US" dirty="0"/>
              <a:t>Windows MATLAB driver to ease customer development and testing</a:t>
            </a:r>
          </a:p>
          <a:p>
            <a:r>
              <a:rPr lang="en-US" dirty="0"/>
              <a:t>This example requires the user to have a basic understanding of </a:t>
            </a:r>
            <a:r>
              <a:rPr lang="en-US" dirty="0" smtClean="0"/>
              <a:t>MATLAB programming, search path, and object </a:t>
            </a:r>
            <a:r>
              <a:rPr lang="en-US" dirty="0"/>
              <a:t>oriented </a:t>
            </a:r>
            <a:r>
              <a:rPr lang="en-US" dirty="0" smtClean="0"/>
              <a:t>programming.  Knowledge of the Instrument Control Toolbox is also recommended to automate test and measurement equipment.</a:t>
            </a:r>
            <a:endParaRPr lang="en-US" dirty="0"/>
          </a:p>
          <a:p>
            <a:r>
              <a:rPr lang="en-US" dirty="0" smtClean="0"/>
              <a:t>Features:</a:t>
            </a:r>
            <a:endParaRPr lang="en-US" dirty="0"/>
          </a:p>
          <a:p>
            <a:pPr lvl="1"/>
            <a:r>
              <a:rPr lang="en-US" dirty="0"/>
              <a:t>Supports only </a:t>
            </a:r>
            <a:r>
              <a:rPr lang="en-US" dirty="0" smtClean="0"/>
              <a:t>USB Interface Board (FTDI </a:t>
            </a:r>
            <a:r>
              <a:rPr lang="en-US" dirty="0"/>
              <a:t>FT2232H USB-UART/FIFO </a:t>
            </a:r>
            <a:r>
              <a:rPr lang="en-US" dirty="0" smtClean="0"/>
              <a:t>IC) supplied by </a:t>
            </a:r>
            <a:r>
              <a:rPr lang="en-US" dirty="0" err="1" smtClean="0"/>
              <a:t>Renesas</a:t>
            </a:r>
            <a:endParaRPr lang="en-US" dirty="0"/>
          </a:p>
          <a:p>
            <a:pPr lvl="1"/>
            <a:r>
              <a:rPr lang="en-US" dirty="0" smtClean="0"/>
              <a:t>Developed </a:t>
            </a:r>
            <a:r>
              <a:rPr lang="en-US" dirty="0"/>
              <a:t>as a MATLAB </a:t>
            </a:r>
            <a:r>
              <a:rPr lang="en-US" dirty="0" smtClean="0"/>
              <a:t>handle class </a:t>
            </a:r>
            <a:r>
              <a:rPr lang="en-US" dirty="0"/>
              <a:t>to utilize object oriented features</a:t>
            </a:r>
          </a:p>
          <a:p>
            <a:pPr lvl="1"/>
            <a:r>
              <a:rPr lang="en-US" dirty="0"/>
              <a:t>Supports </a:t>
            </a:r>
            <a:r>
              <a:rPr lang="en-US" dirty="0" smtClean="0"/>
              <a:t>register programming as well as bit-field (shared register fields) programming</a:t>
            </a:r>
            <a:endParaRPr lang="en-US" dirty="0"/>
          </a:p>
          <a:p>
            <a:pPr lvl="1"/>
            <a:r>
              <a:rPr lang="en-US" dirty="0" smtClean="0"/>
              <a:t>All I/O, bit shifting, </a:t>
            </a:r>
            <a:r>
              <a:rPr lang="en-US" dirty="0"/>
              <a:t>and clocking is managed by driver</a:t>
            </a:r>
          </a:p>
        </p:txBody>
      </p:sp>
    </p:spTree>
    <p:extLst>
      <p:ext uri="{BB962C8B-B14F-4D97-AF65-F5344CB8AC3E}">
        <p14:creationId xmlns:p14="http://schemas.microsoft.com/office/powerpoint/2010/main" val="327985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HARDWARE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3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394036" cy="3340402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Renesas</a:t>
            </a:r>
            <a:r>
              <a:rPr lang="en-US" dirty="0" smtClean="0"/>
              <a:t> Evaluation System contains of the following hardware required to use the MATLAB driver: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Renesas </a:t>
            </a:r>
            <a:r>
              <a:rPr lang="en-US" dirty="0" smtClean="0"/>
              <a:t>F6212 or F6222 </a:t>
            </a:r>
            <a:r>
              <a:rPr lang="en-US" dirty="0" smtClean="0"/>
              <a:t>Evaluation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Renesas</a:t>
            </a:r>
            <a:r>
              <a:rPr lang="en-US" dirty="0" smtClean="0"/>
              <a:t> USB Interface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Supply Ribbon Cable 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F62x2 </a:t>
            </a:r>
            <a:r>
              <a:rPr lang="en-US" dirty="0"/>
              <a:t>MATLAB driver communicates with the device via the </a:t>
            </a:r>
            <a:r>
              <a:rPr lang="en-US" dirty="0" smtClean="0"/>
              <a:t>USB Interface Board. The </a:t>
            </a:r>
            <a:r>
              <a:rPr lang="en-US" dirty="0" smtClean="0"/>
              <a:t>F62x2 </a:t>
            </a:r>
            <a:r>
              <a:rPr lang="en-US" dirty="0" smtClean="0"/>
              <a:t>EVB </a:t>
            </a:r>
            <a:r>
              <a:rPr lang="en-US" dirty="0"/>
              <a:t>uses the following connections to interface with </a:t>
            </a:r>
            <a:r>
              <a:rPr lang="en-US" dirty="0" smtClean="0"/>
              <a:t>the USB </a:t>
            </a:r>
            <a:r>
              <a:rPr lang="en-US" dirty="0"/>
              <a:t>Interface </a:t>
            </a:r>
            <a:r>
              <a:rPr lang="en-US" dirty="0" smtClean="0"/>
              <a:t>Board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sz="1400" dirty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037259"/>
              </p:ext>
            </p:extLst>
          </p:nvPr>
        </p:nvGraphicFramePr>
        <p:xfrm>
          <a:off x="2580640" y="4044757"/>
          <a:ext cx="6762864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0716">
                  <a:extLst>
                    <a:ext uri="{9D8B030D-6E8A-4147-A177-3AD203B41FA5}">
                      <a16:colId xmlns:a16="http://schemas.microsoft.com/office/drawing/2014/main" val="507719473"/>
                    </a:ext>
                  </a:extLst>
                </a:gridCol>
                <a:gridCol w="1690716">
                  <a:extLst>
                    <a:ext uri="{9D8B030D-6E8A-4147-A177-3AD203B41FA5}">
                      <a16:colId xmlns:a16="http://schemas.microsoft.com/office/drawing/2014/main" val="3369776498"/>
                    </a:ext>
                  </a:extLst>
                </a:gridCol>
                <a:gridCol w="1690716">
                  <a:extLst>
                    <a:ext uri="{9D8B030D-6E8A-4147-A177-3AD203B41FA5}">
                      <a16:colId xmlns:a16="http://schemas.microsoft.com/office/drawing/2014/main" val="3421567193"/>
                    </a:ext>
                  </a:extLst>
                </a:gridCol>
                <a:gridCol w="1690716">
                  <a:extLst>
                    <a:ext uri="{9D8B030D-6E8A-4147-A177-3AD203B41FA5}">
                      <a16:colId xmlns:a16="http://schemas.microsoft.com/office/drawing/2014/main" val="3012726691"/>
                    </a:ext>
                  </a:extLst>
                </a:gridCol>
              </a:tblGrid>
              <a:tr h="2760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SIGNAL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FTDI</a:t>
                      </a:r>
                      <a:r>
                        <a:rPr lang="en-US" sz="1400" baseline="0" dirty="0" smtClean="0"/>
                        <a:t> PIN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SIGNAL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FTDI PIN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924287"/>
                  </a:ext>
                </a:extLst>
              </a:tr>
              <a:tr h="2760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MOSI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#RESET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AC0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131355"/>
                  </a:ext>
                </a:extLst>
              </a:tr>
              <a:tr h="2760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CLK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MODE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AC4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365417"/>
                  </a:ext>
                </a:extLst>
              </a:tr>
              <a:tr h="2760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#CS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LNA1_EN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AC7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8380800"/>
                  </a:ext>
                </a:extLst>
              </a:tr>
              <a:tr h="2760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MISO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AD2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LNA2_EN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AC5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266787"/>
                  </a:ext>
                </a:extLst>
              </a:tr>
              <a:tr h="276013"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LNA3_EN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AC3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6181115"/>
                  </a:ext>
                </a:extLst>
              </a:tr>
              <a:tr h="2760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INST TRIGGER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LNA4_EN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AC1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4262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64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FTDI Windows Device Driver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3127010"/>
          </a:xfrm>
        </p:spPr>
        <p:txBody>
          <a:bodyPr/>
          <a:lstStyle/>
          <a:p>
            <a:r>
              <a:rPr lang="en-US" dirty="0" smtClean="0"/>
              <a:t>The computer </a:t>
            </a:r>
            <a:r>
              <a:rPr lang="en-US" dirty="0"/>
              <a:t>used to run this </a:t>
            </a:r>
            <a:r>
              <a:rPr lang="en-US" dirty="0" smtClean="0"/>
              <a:t>driver should first be used with the Evaluation System software.  The supplied Evaluation Software should first be used to verify communication with the hardware. </a:t>
            </a:r>
          </a:p>
          <a:p>
            <a:r>
              <a:rPr lang="en-US" dirty="0" smtClean="0"/>
              <a:t>The Evaluation Software installs a copy of the USB Interface Board driver if the computer is not able to connect to the internet. </a:t>
            </a:r>
            <a:endParaRPr lang="en-US" dirty="0"/>
          </a:p>
          <a:p>
            <a:r>
              <a:rPr lang="en-US" dirty="0"/>
              <a:t>The driver is </a:t>
            </a:r>
            <a:r>
              <a:rPr lang="en-US" dirty="0" smtClean="0"/>
              <a:t>also available </a:t>
            </a:r>
            <a:r>
              <a:rPr lang="en-US" dirty="0"/>
              <a:t>from </a:t>
            </a:r>
            <a:r>
              <a:rPr lang="en-US" dirty="0" smtClean="0"/>
              <a:t>the FTDI website at </a:t>
            </a:r>
            <a:r>
              <a:rPr lang="en-US" dirty="0"/>
              <a:t>the following URL:</a:t>
            </a:r>
          </a:p>
          <a:p>
            <a:pPr algn="ctr"/>
            <a:r>
              <a:rPr lang="en-US" sz="1200" dirty="0">
                <a:hlinkClick r:id="rId2"/>
              </a:rPr>
              <a:t>https://www.ftdichip.com/Drivers/CDM/CDM21228_Setup.zip</a:t>
            </a:r>
            <a:endParaRPr lang="en-US" dirty="0"/>
          </a:p>
          <a:p>
            <a:r>
              <a:rPr lang="en-US" dirty="0"/>
              <a:t>Please refer to FTDI Support website for any driver installation issues:</a:t>
            </a:r>
          </a:p>
          <a:p>
            <a:pPr algn="ctr"/>
            <a:r>
              <a:rPr lang="en-US" sz="1200" dirty="0">
                <a:hlinkClick r:id="rId3"/>
              </a:rPr>
              <a:t>https://www.ftdichip.com/FTSupport.htm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640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Files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479665"/>
            <a:ext cx="9000000" cy="4937760"/>
          </a:xfrm>
        </p:spPr>
        <p:txBody>
          <a:bodyPr numCol="2"/>
          <a:lstStyle/>
          <a:p>
            <a:r>
              <a:rPr lang="en-US" dirty="0"/>
              <a:t>The following file structure is provided in the distribution of the .zip file.  </a:t>
            </a:r>
          </a:p>
          <a:p>
            <a:r>
              <a:rPr lang="en-US" dirty="0"/>
              <a:t>All files are required for the driver to function</a:t>
            </a:r>
          </a:p>
          <a:p>
            <a:r>
              <a:rPr lang="en-US" dirty="0">
                <a:solidFill>
                  <a:srgbClr val="FF0000"/>
                </a:solidFill>
              </a:rPr>
              <a:t>All folders must be in the MATLAB search </a:t>
            </a:r>
            <a:r>
              <a:rPr lang="en-US" dirty="0" smtClean="0">
                <a:solidFill>
                  <a:srgbClr val="FF0000"/>
                </a:solidFill>
              </a:rPr>
              <a:t>path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dirty="0" smtClean="0"/>
              <a:t>\</a:t>
            </a:r>
            <a:r>
              <a:rPr lang="en-US" dirty="0" smtClean="0"/>
              <a:t>F62x2_Examples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F62x2_Sweep_Example.m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F62x2_Array_Example.m</a:t>
            </a:r>
            <a:endParaRPr lang="en-US" dirty="0" smtClean="0"/>
          </a:p>
          <a:p>
            <a:pPr lvl="1"/>
            <a:r>
              <a:rPr lang="en-US" dirty="0" smtClean="0"/>
              <a:t>\DUT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f62x2.m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f62x2_enum_DEVICE_TYPE.m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f62x2_enum_RF_LOAD.m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f62x2_enum_SPI_MODE.m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f62x2_enum_SUB_ARRAY_MODE.m</a:t>
            </a:r>
            <a:endParaRPr lang="en-US" dirty="0"/>
          </a:p>
          <a:p>
            <a:pPr lvl="1">
              <a:lnSpc>
                <a:spcPct val="100000"/>
              </a:lnSpc>
            </a:pP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dirty="0" smtClean="0"/>
              <a:t>\FTDI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FTD2XX_NET.dll</a:t>
            </a:r>
          </a:p>
          <a:p>
            <a:pPr lvl="2">
              <a:lnSpc>
                <a:spcPct val="100000"/>
              </a:lnSpc>
            </a:pPr>
            <a:r>
              <a:rPr lang="en-US" dirty="0" smtClean="0"/>
              <a:t>FTD2XX_NET.XML</a:t>
            </a:r>
          </a:p>
          <a:p>
            <a:pPr lvl="2">
              <a:lnSpc>
                <a:spcPct val="100000"/>
              </a:lnSpc>
            </a:pPr>
            <a:r>
              <a:rPr lang="en-US" dirty="0" err="1" smtClean="0"/>
              <a:t>ftdi_enum_BUS_NAME.m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err="1" smtClean="0"/>
              <a:t>ftdi_enum_SPI_READ_MODE.m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err="1"/>
              <a:t>ftdiClass.m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err="1"/>
              <a:t>ftdiMpsseSpi.m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21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 PATH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2876685"/>
          </a:xfrm>
        </p:spPr>
        <p:txBody>
          <a:bodyPr/>
          <a:lstStyle/>
          <a:p>
            <a:r>
              <a:rPr lang="en-US" dirty="0"/>
              <a:t>Please </a:t>
            </a:r>
            <a:r>
              <a:rPr lang="en-US" dirty="0" smtClean="0"/>
              <a:t>verify </a:t>
            </a:r>
            <a:r>
              <a:rPr lang="en-US" dirty="0"/>
              <a:t>that your </a:t>
            </a:r>
            <a:r>
              <a:rPr lang="en-US" dirty="0" smtClean="0"/>
              <a:t>MATLAB path </a:t>
            </a:r>
            <a:r>
              <a:rPr lang="en-US" dirty="0"/>
              <a:t>variable includes all of the folders supplied in the example. </a:t>
            </a:r>
          </a:p>
          <a:p>
            <a:r>
              <a:rPr lang="en-US" dirty="0"/>
              <a:t>The code will attempt to set the </a:t>
            </a:r>
            <a:r>
              <a:rPr lang="en-US" dirty="0" smtClean="0"/>
              <a:t>directory for </a:t>
            </a:r>
            <a:r>
              <a:rPr lang="en-US" dirty="0"/>
              <a:t>you with the line</a:t>
            </a:r>
          </a:p>
          <a:p>
            <a:r>
              <a:rPr lang="en-US" dirty="0" smtClean="0"/>
              <a:t>	</a:t>
            </a:r>
            <a:r>
              <a:rPr lang="en-US" dirty="0">
                <a:solidFill>
                  <a:srgbClr val="FFC000"/>
                </a:solidFill>
              </a:rPr>
              <a:t>cd(</a:t>
            </a:r>
            <a:r>
              <a:rPr lang="en-US" dirty="0" err="1">
                <a:solidFill>
                  <a:srgbClr val="FFC000"/>
                </a:solidFill>
              </a:rPr>
              <a:t>fileparts</a:t>
            </a:r>
            <a:r>
              <a:rPr lang="en-US" dirty="0">
                <a:solidFill>
                  <a:srgbClr val="FFC000"/>
                </a:solidFill>
              </a:rPr>
              <a:t>(which(</a:t>
            </a:r>
            <a:r>
              <a:rPr lang="en-US" dirty="0" smtClean="0">
                <a:solidFill>
                  <a:srgbClr val="FFC000"/>
                </a:solidFill>
              </a:rPr>
              <a:t>'F62x2_Sweep_Example</a:t>
            </a:r>
            <a:r>
              <a:rPr lang="en-US" dirty="0">
                <a:solidFill>
                  <a:srgbClr val="FFC000"/>
                </a:solidFill>
              </a:rPr>
              <a:t>')));</a:t>
            </a:r>
          </a:p>
          <a:p>
            <a:r>
              <a:rPr lang="en-US" dirty="0" smtClean="0"/>
              <a:t>If </a:t>
            </a:r>
            <a:r>
              <a:rPr lang="en-US" dirty="0"/>
              <a:t>you install the </a:t>
            </a:r>
            <a:r>
              <a:rPr lang="en-US" dirty="0" smtClean="0"/>
              <a:t>various code to a </a:t>
            </a:r>
            <a:r>
              <a:rPr lang="en-US" dirty="0"/>
              <a:t>different location, this line of code must be changed and point MATLAB to the path where it is installed.</a:t>
            </a:r>
          </a:p>
          <a:p>
            <a:r>
              <a:rPr lang="en-US" dirty="0"/>
              <a:t>If you add the installation path and subfolders to your MATLAB path, you may comment this line or remove 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25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081" y="892454"/>
            <a:ext cx="9000000" cy="455509"/>
          </a:xfrm>
        </p:spPr>
        <p:txBody>
          <a:bodyPr/>
          <a:lstStyle/>
          <a:p>
            <a:r>
              <a:rPr lang="en-US" dirty="0" smtClean="0"/>
              <a:t>F62x2_Sweep_Example.m </a:t>
            </a: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7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550618"/>
            <a:ext cx="9000000" cy="5408660"/>
          </a:xfrm>
          <a:noFill/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To Communicate with a device, you must instantiate the driver class.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SPI serial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After the DUT object is created, you open communication with the USB interface board.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Define the type of device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Perform a w/r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</a:t>
            </a:r>
            <a:r>
              <a:rPr lang="en-US" sz="1200" dirty="0" smtClean="0"/>
              <a:t>the device default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Load the device Fast Beam Steering SRAM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the Master Bias (</a:t>
            </a:r>
            <a:r>
              <a:rPr lang="en-US" sz="1200" dirty="0" err="1" smtClean="0"/>
              <a:t>MB_EN_n</a:t>
            </a:r>
            <a:r>
              <a:rPr lang="en-US" sz="1200" dirty="0" smtClean="0"/>
              <a:t>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the LNAs if F6222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</a:t>
            </a:r>
            <a:r>
              <a:rPr lang="en-US" sz="1200" dirty="0" smtClean="0"/>
              <a:t>Global Power Down 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 Disable individual channel Power Down(s) (</a:t>
            </a:r>
            <a:r>
              <a:rPr lang="en-US" sz="1200" dirty="0" err="1" smtClean="0"/>
              <a:t>CH_PWD_n</a:t>
            </a:r>
            <a:r>
              <a:rPr lang="en-US" sz="1200" dirty="0" smtClean="0"/>
              <a:t> field)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the (VGA_SET _n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the (</a:t>
            </a:r>
            <a:r>
              <a:rPr lang="en-US" sz="1200" dirty="0" err="1" smtClean="0"/>
              <a:t>PS_SET_n</a:t>
            </a:r>
            <a:r>
              <a:rPr lang="en-US" sz="1200" dirty="0" smtClean="0"/>
              <a:t>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active Fast Beam Steering 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Close the connection to the USB Interface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176" y="2202949"/>
            <a:ext cx="1314450" cy="228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884" y="1891221"/>
            <a:ext cx="2028825" cy="228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2166" y="3831846"/>
            <a:ext cx="1543050" cy="2000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7387" y="5129767"/>
            <a:ext cx="3733800" cy="1714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5712" y="5431962"/>
            <a:ext cx="3810000" cy="2190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74071" y="5762753"/>
            <a:ext cx="7677150" cy="2286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05387" y="6057869"/>
            <a:ext cx="1390650" cy="2476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/>
          <a:srcRect t="84321" r="75173" b="12080"/>
          <a:stretch/>
        </p:blipFill>
        <p:spPr>
          <a:xfrm>
            <a:off x="4797059" y="4470328"/>
            <a:ext cx="2051512" cy="2131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0"/>
          <a:srcRect l="4988" t="16041" r="55652" b="80592"/>
          <a:stretch/>
        </p:blipFill>
        <p:spPr>
          <a:xfrm>
            <a:off x="5631417" y="4753504"/>
            <a:ext cx="3345872" cy="2026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95999" y="1576704"/>
            <a:ext cx="1409897" cy="2000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62110" y="2410804"/>
            <a:ext cx="2724530" cy="44773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33107" y="2947472"/>
            <a:ext cx="2572109" cy="14289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96981" y="3128745"/>
            <a:ext cx="2162477" cy="2572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00357" y="3207418"/>
            <a:ext cx="4720093" cy="62704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04414" y="4072578"/>
            <a:ext cx="2915057" cy="32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725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f62X2_Array_Example.m </a:t>
            </a: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8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587731"/>
            <a:ext cx="9000000" cy="515833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To Communicate with a device, you must instantiate the driver </a:t>
            </a:r>
            <a:r>
              <a:rPr lang="en-US" sz="1200" dirty="0" smtClean="0"/>
              <a:t>classes.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After the DUT object is created, you open communication with the </a:t>
            </a:r>
            <a:r>
              <a:rPr lang="en-US" sz="1200" dirty="0" smtClean="0"/>
              <a:t>primary device to the USB </a:t>
            </a:r>
            <a:r>
              <a:rPr lang="en-US" sz="1200" dirty="0"/>
              <a:t>interface board</a:t>
            </a:r>
            <a:r>
              <a:rPr lang="en-US" sz="12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Open </a:t>
            </a:r>
            <a:r>
              <a:rPr lang="en-US" sz="1200" dirty="0"/>
              <a:t>communication with the </a:t>
            </a:r>
            <a:r>
              <a:rPr lang="en-US" sz="1200" dirty="0" smtClean="0"/>
              <a:t>secondary devices. Pass in the primary DUT class.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the SPI serial </a:t>
            </a:r>
            <a:r>
              <a:rPr lang="en-US" sz="1200" dirty="0" smtClean="0"/>
              <a:t>addresses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Define the </a:t>
            </a:r>
            <a:r>
              <a:rPr lang="en-US" sz="1200" dirty="0"/>
              <a:t>type of </a:t>
            </a:r>
            <a:r>
              <a:rPr lang="en-US" sz="1200" dirty="0" smtClean="0"/>
              <a:t>device and apply to all the devices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Program the device defaults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Load </a:t>
            </a:r>
            <a:r>
              <a:rPr lang="en-US" sz="1200" dirty="0"/>
              <a:t>the device Fast Beam Steering </a:t>
            </a:r>
            <a:r>
              <a:rPr lang="en-US" sz="1200" dirty="0" smtClean="0"/>
              <a:t>SRAMs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Enable the Master Bias (</a:t>
            </a:r>
            <a:r>
              <a:rPr lang="en-US" sz="1200" dirty="0" smtClean="0"/>
              <a:t>MB_EN </a:t>
            </a:r>
            <a:r>
              <a:rPr lang="en-US" sz="1200" dirty="0"/>
              <a:t>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</a:t>
            </a:r>
            <a:r>
              <a:rPr lang="en-US" sz="1200" dirty="0"/>
              <a:t>Global Power Downs (GLOBAL_PWD field</a:t>
            </a:r>
            <a:r>
              <a:rPr lang="en-US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Disable Channel Power Downs ( channels 1-8) (</a:t>
            </a:r>
            <a:r>
              <a:rPr lang="en-US" sz="1200" dirty="0" err="1" smtClean="0"/>
              <a:t>CH_PWD_n</a:t>
            </a:r>
            <a:r>
              <a:rPr lang="en-US" sz="1200" dirty="0" smtClean="0"/>
              <a:t> field</a:t>
            </a:r>
            <a:r>
              <a:rPr lang="en-US" sz="12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Disable </a:t>
            </a:r>
            <a:r>
              <a:rPr lang="en-US" sz="1200" dirty="0"/>
              <a:t>Global Power </a:t>
            </a:r>
            <a:r>
              <a:rPr lang="en-US" sz="1200" dirty="0" smtClean="0"/>
              <a:t>Downs </a:t>
            </a:r>
            <a:r>
              <a:rPr lang="en-US" sz="1200" dirty="0"/>
              <a:t>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</a:t>
            </a:r>
            <a:r>
              <a:rPr lang="en-US" sz="1200" dirty="0" err="1" smtClean="0"/>
              <a:t>LNAa</a:t>
            </a:r>
            <a:r>
              <a:rPr lang="en-US" sz="1200" dirty="0" smtClean="0"/>
              <a:t> for F6222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the active Fast Beam Steering </a:t>
            </a:r>
            <a:r>
              <a:rPr lang="en-US" sz="1200" dirty="0" smtClean="0"/>
              <a:t>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Global </a:t>
            </a:r>
            <a:r>
              <a:rPr lang="en-US" sz="1200" dirty="0"/>
              <a:t>Power Downs 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Close </a:t>
            </a:r>
            <a:r>
              <a:rPr lang="en-US" sz="1200" dirty="0"/>
              <a:t>the connection to the USB Interface </a:t>
            </a:r>
            <a:r>
              <a:rPr lang="en-US" sz="1200" dirty="0" smtClean="0"/>
              <a:t>Boards</a:t>
            </a:r>
            <a:endParaRPr lang="en-US" sz="12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0751" y="1946737"/>
            <a:ext cx="1114425" cy="171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1639"/>
          <a:stretch/>
        </p:blipFill>
        <p:spPr>
          <a:xfrm>
            <a:off x="7027026" y="2171700"/>
            <a:ext cx="3197754" cy="3081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0899" y="2499844"/>
            <a:ext cx="2527250" cy="2847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6069" y="3151464"/>
            <a:ext cx="2428471" cy="2885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4401" y="3801967"/>
            <a:ext cx="1361555" cy="2415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8149" y="4459115"/>
            <a:ext cx="2479084" cy="33483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43045" y="5716750"/>
            <a:ext cx="1661768" cy="29494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72182" y="4120819"/>
            <a:ext cx="1688636" cy="27653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9116" y="4786446"/>
            <a:ext cx="1593192" cy="2795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36261" y="2741898"/>
            <a:ext cx="2181529" cy="4191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69655" y="1456484"/>
            <a:ext cx="1714739" cy="3620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60046" y="3479691"/>
            <a:ext cx="4848696" cy="57526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72025" y="3295631"/>
            <a:ext cx="1247949" cy="26673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94065" y="6027646"/>
            <a:ext cx="1124107" cy="27626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949430" y="5234910"/>
            <a:ext cx="5352945" cy="4818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626836" y="4748375"/>
            <a:ext cx="2536679" cy="72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410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964065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15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1229_Renesas_Templates_16_9_EN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068EA7BC-6224-451D-951B-4433061A38EC}" vid="{3D026645-9CFA-4CD8-9BA1-0A262EAFF8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ACCAF44B5C2446ACC0A723EED33FA2" ma:contentTypeVersion="13" ma:contentTypeDescription="Create a new document." ma:contentTypeScope="" ma:versionID="ffa8ea29479fea3e7da3d10cbbf4744d">
  <xsd:schema xmlns:xsd="http://www.w3.org/2001/XMLSchema" xmlns:xs="http://www.w3.org/2001/XMLSchema" xmlns:p="http://schemas.microsoft.com/office/2006/metadata/properties" xmlns:ns3="190ce1dd-9c92-4c3e-b53d-130af9c38915" xmlns:ns4="46873638-f218-4e47-84d5-7a5be057ba27" targetNamespace="http://schemas.microsoft.com/office/2006/metadata/properties" ma:root="true" ma:fieldsID="2323dc1be9f736c31113219ba18b91b2" ns3:_="" ns4:_="">
    <xsd:import namespace="190ce1dd-9c92-4c3e-b53d-130af9c38915"/>
    <xsd:import namespace="46873638-f218-4e47-84d5-7a5be057ba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0ce1dd-9c92-4c3e-b53d-130af9c389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873638-f218-4e47-84d5-7a5be057ba2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DA7344-2ECC-45E7-BFE4-4AF0BD872B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0ce1dd-9c92-4c3e-b53d-130af9c38915"/>
    <ds:schemaRef ds:uri="46873638-f218-4e47-84d5-7a5be057ba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6DE7C7-2E3C-4F4D-90EE-3EE0D1C8F8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0075DA-B193-4EC7-AC62-BD5E86D10C0B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46873638-f218-4e47-84d5-7a5be057ba27"/>
    <ds:schemaRef ds:uri="190ce1dd-9c92-4c3e-b53d-130af9c3891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38496</TotalTime>
  <Words>734</Words>
  <Application>Microsoft Office PowerPoint</Application>
  <PresentationFormat>Widescreen</PresentationFormat>
  <Paragraphs>126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Arial Narrow</vt:lpstr>
      <vt:lpstr>Calibri</vt:lpstr>
      <vt:lpstr>メイリオ</vt:lpstr>
      <vt:lpstr>Meiryo UI</vt:lpstr>
      <vt:lpstr>Symbol</vt:lpstr>
      <vt:lpstr>Wingdings</vt:lpstr>
      <vt:lpstr>151229_Renesas_Templates_16_9_EN</vt:lpstr>
      <vt:lpstr>PowerPoint Presentation</vt:lpstr>
      <vt:lpstr>overview</vt:lpstr>
      <vt:lpstr>Required HARDWARE</vt:lpstr>
      <vt:lpstr>FTDI Windows Device Driver</vt:lpstr>
      <vt:lpstr>Required Files</vt:lpstr>
      <vt:lpstr>MATLAB PATH</vt:lpstr>
      <vt:lpstr>F62x2_Sweep_Example.m overview</vt:lpstr>
      <vt:lpstr>f62X2_Array_Example.m overview</vt:lpstr>
      <vt:lpstr>PowerPoint Presentation</vt:lpstr>
      <vt:lpstr>USB Interface board schematic</vt:lpstr>
      <vt:lpstr>F6212 Evaluation board schematic</vt:lpstr>
      <vt:lpstr>F6222 Evaluation board schematic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Joseph Flynn</cp:lastModifiedBy>
  <cp:revision>322</cp:revision>
  <cp:lastPrinted>2019-05-20T00:07:51Z</cp:lastPrinted>
  <dcterms:created xsi:type="dcterms:W3CDTF">2019-03-25T14:13:47Z</dcterms:created>
  <dcterms:modified xsi:type="dcterms:W3CDTF">2024-02-09T21:49:34Z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0x010100D5ACCAF44B5C2446ACC0A723EED33FA2</vt:lpwstr>
  </property>
</Properties>
</file>